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7" r:id="rId5"/>
    <p:sldId id="259" r:id="rId6"/>
    <p:sldId id="269" r:id="rId7"/>
    <p:sldId id="261" r:id="rId8"/>
    <p:sldId id="262" r:id="rId9"/>
    <p:sldId id="264" r:id="rId10"/>
    <p:sldId id="270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4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6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7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2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1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1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0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7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93C2A-270F-4AE3-BB67-B5019B7AB5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8E5B1-5E4F-49B3-9ECF-CC812691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3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0007"/>
            <a:ext cx="9144000" cy="2034862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Itaconic Acid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taconic acid - Wikipedia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59866"/>
            <a:ext cx="11430000" cy="3966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124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lymers | Free Full-Text | Biomass-Derived Production of Itaconic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98" y="850005"/>
            <a:ext cx="11294772" cy="583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62130" y="12875"/>
            <a:ext cx="5692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APPLICATIONS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276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oConSepT report on succinic acid, itaconic acid, FDC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8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411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ermentative Itaconic Acid Produ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35"/>
          <a:stretch/>
        </p:blipFill>
        <p:spPr bwMode="auto">
          <a:xfrm>
            <a:off x="682580" y="278080"/>
            <a:ext cx="10818255" cy="623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91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>
            <a:noAutofit/>
          </a:bodyPr>
          <a:lstStyle/>
          <a:p>
            <a:r>
              <a:rPr lang="en-US" sz="5400" b="1" dirty="0"/>
              <a:t>Itaconic Acid</a:t>
            </a:r>
            <a:br>
              <a:rPr lang="en-US" sz="5400" b="1" dirty="0"/>
            </a:b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339403"/>
            <a:ext cx="10915918" cy="5254580"/>
          </a:xfrm>
        </p:spPr>
        <p:txBody>
          <a:bodyPr/>
          <a:lstStyle/>
          <a:p>
            <a:r>
              <a:rPr lang="en-US" dirty="0"/>
              <a:t>Itaconic acid (or </a:t>
            </a:r>
            <a:r>
              <a:rPr lang="en-US" dirty="0" err="1"/>
              <a:t>methylenesuccinic</a:t>
            </a:r>
            <a:r>
              <a:rPr lang="en-US" dirty="0"/>
              <a:t> acid, CAS 97-65-4) is an unsaturated organic </a:t>
            </a:r>
            <a:r>
              <a:rPr lang="en-US" dirty="0" err="1"/>
              <a:t>diacid</a:t>
            </a:r>
            <a:r>
              <a:rPr lang="en-US" dirty="0"/>
              <a:t>. That unsaturation makes </a:t>
            </a:r>
            <a:r>
              <a:rPr lang="en-US" dirty="0" err="1"/>
              <a:t>itaconic</a:t>
            </a:r>
            <a:r>
              <a:rPr lang="en-US" dirty="0"/>
              <a:t> acid a possible substitute for acrylic acid as a platform chemical, because it can be polymerized in a similar way—by addition</a:t>
            </a:r>
            <a:r>
              <a:rPr lang="en-US" dirty="0" smtClean="0"/>
              <a:t>.</a:t>
            </a:r>
            <a:r>
              <a:rPr lang="en-US" dirty="0"/>
              <a:t> This valuable acid can be produced by several organisms, such as </a:t>
            </a:r>
            <a:r>
              <a:rPr lang="en-US" i="1" dirty="0"/>
              <a:t>Candida</a:t>
            </a:r>
            <a:r>
              <a:rPr lang="en-US" dirty="0"/>
              <a:t> sp., </a:t>
            </a:r>
            <a:r>
              <a:rPr lang="en-US" i="1" dirty="0" err="1"/>
              <a:t>Pseudozyma</a:t>
            </a:r>
            <a:r>
              <a:rPr lang="en-US" i="1" dirty="0"/>
              <a:t> </a:t>
            </a:r>
            <a:r>
              <a:rPr lang="en-US" i="1" dirty="0" err="1"/>
              <a:t>antarctica</a:t>
            </a:r>
            <a:r>
              <a:rPr lang="en-US" dirty="0"/>
              <a:t>, and several species of </a:t>
            </a:r>
            <a:r>
              <a:rPr lang="en-US" i="1" dirty="0" err="1" smtClean="0"/>
              <a:t>Aspergillus</a:t>
            </a:r>
            <a:r>
              <a:rPr lang="en-US" dirty="0" smtClean="0"/>
              <a:t>, </a:t>
            </a:r>
            <a:r>
              <a:rPr lang="en-US" dirty="0"/>
              <a:t>but the two most common microorganisms used are </a:t>
            </a:r>
            <a:r>
              <a:rPr lang="en-US" i="1" dirty="0" err="1"/>
              <a:t>Aspergillus</a:t>
            </a:r>
            <a:r>
              <a:rPr lang="en-US" i="1" dirty="0"/>
              <a:t> </a:t>
            </a:r>
            <a:r>
              <a:rPr lang="en-US" i="1" dirty="0" err="1"/>
              <a:t>terreus</a:t>
            </a:r>
            <a:r>
              <a:rPr lang="en-US" dirty="0"/>
              <a:t>, used in industrial processes, and </a:t>
            </a:r>
            <a:r>
              <a:rPr lang="en-US" i="1" dirty="0" err="1"/>
              <a:t>Ustilago</a:t>
            </a:r>
            <a:r>
              <a:rPr lang="en-US" i="1" dirty="0"/>
              <a:t> </a:t>
            </a:r>
            <a:r>
              <a:rPr lang="en-US" i="1" dirty="0" err="1"/>
              <a:t>maydis</a:t>
            </a:r>
            <a:r>
              <a:rPr lang="en-US" dirty="0"/>
              <a:t>, which is currently being actively investigated as a possible industrial product.</a:t>
            </a:r>
          </a:p>
        </p:txBody>
      </p:sp>
    </p:spTree>
    <p:extLst>
      <p:ext uri="{BB962C8B-B14F-4D97-AF65-F5344CB8AC3E}">
        <p14:creationId xmlns:p14="http://schemas.microsoft.com/office/powerpoint/2010/main" val="374842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rs.els-cdn.com/content/image/3-s2.0-B978044463504400013X-f13-17-9780444635044.jpg?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7" y="1795953"/>
            <a:ext cx="10264462" cy="365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219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Itaconic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Itaconic acid is an example of a di-carbonic unsaturated acid. These acids are used as building blocks for large numbers of compounds, such as resins, paints, plastics, and synthetic fibers (acrylic plastic, super </a:t>
            </a:r>
            <a:r>
              <a:rPr lang="en-US" dirty="0" err="1"/>
              <a:t>absorbants</a:t>
            </a:r>
            <a:r>
              <a:rPr lang="en-US" dirty="0"/>
              <a:t>, and </a:t>
            </a:r>
            <a:r>
              <a:rPr lang="en-US" dirty="0" err="1"/>
              <a:t>antiscaling</a:t>
            </a:r>
            <a:r>
              <a:rPr lang="en-US" dirty="0"/>
              <a:t> agents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The </a:t>
            </a:r>
            <a:r>
              <a:rPr lang="en-US" dirty="0"/>
              <a:t>CAC intermediate </a:t>
            </a:r>
            <a:r>
              <a:rPr lang="en-US" i="1" dirty="0" err="1"/>
              <a:t>cis</a:t>
            </a:r>
            <a:r>
              <a:rPr lang="en-US" dirty="0" err="1"/>
              <a:t>-aconitate</a:t>
            </a:r>
            <a:r>
              <a:rPr lang="en-US" dirty="0"/>
              <a:t> is enzymatically processed by </a:t>
            </a:r>
            <a:r>
              <a:rPr lang="en-US" i="1" dirty="0" err="1"/>
              <a:t>cis</a:t>
            </a:r>
            <a:r>
              <a:rPr lang="en-US" dirty="0" err="1"/>
              <a:t>-aconitate</a:t>
            </a:r>
            <a:r>
              <a:rPr lang="en-US" dirty="0"/>
              <a:t> </a:t>
            </a:r>
            <a:r>
              <a:rPr lang="en-US" dirty="0" err="1"/>
              <a:t>dehycarboxylase</a:t>
            </a:r>
            <a:r>
              <a:rPr lang="en-US" dirty="0"/>
              <a:t> (</a:t>
            </a:r>
            <a:r>
              <a:rPr lang="en-US" dirty="0" err="1"/>
              <a:t>CadA</a:t>
            </a:r>
            <a:r>
              <a:rPr lang="en-US" dirty="0"/>
              <a:t>) to produce </a:t>
            </a:r>
            <a:r>
              <a:rPr lang="en-US" dirty="0" err="1"/>
              <a:t>itaconic</a:t>
            </a:r>
            <a:r>
              <a:rPr lang="en-US" dirty="0"/>
              <a:t> </a:t>
            </a:r>
            <a:r>
              <a:rPr lang="en-US" dirty="0" smtClean="0"/>
              <a:t>acid. </a:t>
            </a:r>
            <a:r>
              <a:rPr lang="en-US" dirty="0"/>
              <a:t>At the industrial scale the most explored organism for the fermentative production of </a:t>
            </a:r>
            <a:r>
              <a:rPr lang="en-US" dirty="0" err="1"/>
              <a:t>itaconic</a:t>
            </a:r>
            <a:r>
              <a:rPr lang="en-US" dirty="0"/>
              <a:t> acid is </a:t>
            </a:r>
            <a:r>
              <a:rPr lang="en-US" i="1" dirty="0" err="1"/>
              <a:t>Aspergillus</a:t>
            </a:r>
            <a:r>
              <a:rPr lang="en-US" dirty="0"/>
              <a:t> </a:t>
            </a:r>
            <a:r>
              <a:rPr lang="en-US" dirty="0" err="1"/>
              <a:t>terrus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biosynthetic pathway of </a:t>
            </a:r>
            <a:r>
              <a:rPr lang="en-US" dirty="0" err="1"/>
              <a:t>itaconic</a:t>
            </a:r>
            <a:r>
              <a:rPr lang="en-US" dirty="0"/>
              <a:t> acid is like citrate biosynthesis, where the flux of the CAC is used in the catalytic conversion of </a:t>
            </a:r>
            <a:r>
              <a:rPr lang="en-US" i="1" dirty="0" err="1"/>
              <a:t>cis</a:t>
            </a:r>
            <a:r>
              <a:rPr lang="en-US" dirty="0" err="1"/>
              <a:t>-aconitate</a:t>
            </a:r>
            <a:r>
              <a:rPr lang="en-US" dirty="0"/>
              <a:t> into </a:t>
            </a:r>
            <a:r>
              <a:rPr lang="en-US" dirty="0" err="1"/>
              <a:t>itaconic</a:t>
            </a:r>
            <a:r>
              <a:rPr lang="en-US" dirty="0"/>
              <a:t> acid.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citrate is synthesized from oxaloacetate and acetyl CoA, while oxaloacetate is synthesized from pyruvate by </a:t>
            </a:r>
            <a:r>
              <a:rPr lang="en-US" dirty="0" err="1"/>
              <a:t>anaplerosis</a:t>
            </a:r>
            <a:r>
              <a:rPr lang="en-US" dirty="0"/>
              <a:t>, which starts from the pyruvate that is the end product of </a:t>
            </a:r>
            <a:r>
              <a:rPr lang="en-US" dirty="0" smtClean="0"/>
              <a:t>glycolysis. </a:t>
            </a:r>
            <a:r>
              <a:rPr lang="en-US" dirty="0"/>
              <a:t>The accepted mechanism for </a:t>
            </a:r>
            <a:r>
              <a:rPr lang="en-US" dirty="0" err="1"/>
              <a:t>itaconic</a:t>
            </a:r>
            <a:r>
              <a:rPr lang="en-US" dirty="0"/>
              <a:t> acid production consists of the conversion of </a:t>
            </a:r>
            <a:r>
              <a:rPr lang="en-US" i="1" dirty="0" err="1"/>
              <a:t>cis</a:t>
            </a:r>
            <a:r>
              <a:rPr lang="en-US" dirty="0" err="1"/>
              <a:t>-aconitate</a:t>
            </a:r>
            <a:r>
              <a:rPr lang="en-US" dirty="0"/>
              <a:t> to </a:t>
            </a:r>
            <a:r>
              <a:rPr lang="en-US" dirty="0" err="1"/>
              <a:t>itaconate</a:t>
            </a:r>
            <a:r>
              <a:rPr lang="en-US" dirty="0"/>
              <a:t> by an enzymatically catalyzed decarboxylation</a:t>
            </a:r>
          </a:p>
        </p:txBody>
      </p:sp>
    </p:spTree>
    <p:extLst>
      <p:ext uri="{BB962C8B-B14F-4D97-AF65-F5344CB8AC3E}">
        <p14:creationId xmlns:p14="http://schemas.microsoft.com/office/powerpoint/2010/main" val="8723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rs.els-cdn.com/content/image/3-s2.0-B9780444639905000189-f18-06-9780444639905.jpg?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49" y="347730"/>
            <a:ext cx="7070501" cy="634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69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Polymers | Free Full-Text | Biomass-Derived Production of Itaconic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Optimization Strategies for Microbial Itaconic Acid Biosynthesi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62" y="263370"/>
            <a:ext cx="10882647" cy="622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45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Biosynthesis Pathway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631064"/>
            <a:ext cx="12192000" cy="6226935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biosynthesis of </a:t>
            </a:r>
            <a:r>
              <a:rPr lang="en-US" dirty="0" err="1"/>
              <a:t>itaconic</a:t>
            </a:r>
            <a:r>
              <a:rPr lang="en-US" dirty="0"/>
              <a:t> acid was for a long time hotly debated, because it was not clear whether </a:t>
            </a:r>
            <a:r>
              <a:rPr lang="en-US" dirty="0" err="1"/>
              <a:t>itaconic</a:t>
            </a:r>
            <a:r>
              <a:rPr lang="en-US" dirty="0"/>
              <a:t> acid arises from a pathway including parts of the </a:t>
            </a:r>
            <a:r>
              <a:rPr lang="en-US" dirty="0" err="1"/>
              <a:t>tricarboxylic</a:t>
            </a:r>
            <a:r>
              <a:rPr lang="en-US" dirty="0"/>
              <a:t> acid (TCA) cycle or an alternative pathway via </a:t>
            </a:r>
            <a:r>
              <a:rPr lang="en-US" dirty="0" err="1"/>
              <a:t>citramalate</a:t>
            </a:r>
            <a:r>
              <a:rPr lang="en-US" dirty="0"/>
              <a:t> or the condensation of </a:t>
            </a:r>
            <a:r>
              <a:rPr lang="en-US" dirty="0" smtClean="0"/>
              <a:t>acetyl-CoA.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Bentley </a:t>
            </a:r>
            <a:r>
              <a:rPr lang="en-US" dirty="0"/>
              <a:t>and </a:t>
            </a:r>
            <a:r>
              <a:rPr lang="en-US" dirty="0" err="1"/>
              <a:t>Thiessen</a:t>
            </a:r>
            <a:r>
              <a:rPr lang="en-US" dirty="0"/>
              <a:t> (</a:t>
            </a:r>
            <a:r>
              <a:rPr lang="en-US" dirty="0" smtClean="0"/>
              <a:t>1957)</a:t>
            </a:r>
            <a:r>
              <a:rPr lang="en-US" dirty="0"/>
              <a:t> proposed a pathway for the biosynthesis of </a:t>
            </a:r>
            <a:r>
              <a:rPr lang="en-US" dirty="0" err="1"/>
              <a:t>itaconic</a:t>
            </a:r>
            <a:r>
              <a:rPr lang="en-US" dirty="0"/>
              <a:t> </a:t>
            </a:r>
            <a:r>
              <a:rPr lang="en-US" dirty="0" smtClean="0"/>
              <a:t>acid. </a:t>
            </a:r>
          </a:p>
          <a:p>
            <a:r>
              <a:rPr lang="en-US" dirty="0" smtClean="0"/>
              <a:t>Starting </a:t>
            </a:r>
            <a:r>
              <a:rPr lang="en-US" dirty="0"/>
              <a:t>from a sugar substrate like glucose the carbon molecules are processed via glycolysis to pyruvate.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the pathway is split and part of the carbon is metabolized to Acetyl-CoA releasing a carbon dioxide molecule. The other part is converted to oxaloacetate so that the previously released carbon dioxide molecule is again incorporated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the first steps of the citric acid cycle, citrate and </a:t>
            </a:r>
            <a:r>
              <a:rPr lang="en-US" i="1" dirty="0" err="1"/>
              <a:t>cis-</a:t>
            </a:r>
            <a:r>
              <a:rPr lang="en-US" dirty="0" err="1"/>
              <a:t>aconitate</a:t>
            </a:r>
            <a:r>
              <a:rPr lang="en-US" dirty="0"/>
              <a:t> are formed. In the last step, the only </a:t>
            </a:r>
            <a:r>
              <a:rPr lang="en-US" dirty="0" err="1"/>
              <a:t>itaconic</a:t>
            </a:r>
            <a:r>
              <a:rPr lang="en-US" dirty="0"/>
              <a:t> acid pathway dedicated step, </a:t>
            </a:r>
            <a:r>
              <a:rPr lang="en-US" i="1" dirty="0" err="1"/>
              <a:t>cis-</a:t>
            </a:r>
            <a:r>
              <a:rPr lang="en-US" dirty="0" err="1"/>
              <a:t>aconitate</a:t>
            </a:r>
            <a:r>
              <a:rPr lang="en-US" dirty="0"/>
              <a:t> decarboxylase (</a:t>
            </a:r>
            <a:r>
              <a:rPr lang="en-US" dirty="0" err="1"/>
              <a:t>CadA</a:t>
            </a:r>
            <a:r>
              <a:rPr lang="en-US" dirty="0"/>
              <a:t>) forms </a:t>
            </a:r>
            <a:r>
              <a:rPr lang="en-US" dirty="0" err="1"/>
              <a:t>itaconic</a:t>
            </a:r>
            <a:r>
              <a:rPr lang="en-US" dirty="0"/>
              <a:t> acid releasing carbon dioxide. </a:t>
            </a:r>
          </a:p>
        </p:txBody>
      </p:sp>
    </p:spTree>
    <p:extLst>
      <p:ext uri="{BB962C8B-B14F-4D97-AF65-F5344CB8AC3E}">
        <p14:creationId xmlns:p14="http://schemas.microsoft.com/office/powerpoint/2010/main" val="188606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frontiersin.org/files/Articles/44399/fmicb-04-00023-HTML/image_m/fmicb-04-00023-g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51" y="862885"/>
            <a:ext cx="7545991" cy="5851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72252" y="412123"/>
            <a:ext cx="7893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BIOSYNTHETIC PATHWAY OF ITACONIC ACID PRODUCTION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1320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frontiersin.org/files/Articles/44399/fmicb-04-00023-HTML/image_m/fmicb-04-00023-g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76" y="1081825"/>
            <a:ext cx="8922332" cy="555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9251" y="386363"/>
            <a:ext cx="892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Specific Enzymes Of Itaconic </a:t>
            </a:r>
            <a:r>
              <a:rPr lang="en-US" b="1" dirty="0"/>
              <a:t>Acid Pathway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7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80</Words>
  <Application>Microsoft Office PowerPoint</Application>
  <PresentationFormat>Widescreen</PresentationFormat>
  <Paragraphs>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Itaconic Acid </vt:lpstr>
      <vt:lpstr>Itaconic Acid </vt:lpstr>
      <vt:lpstr>PowerPoint Presentation</vt:lpstr>
      <vt:lpstr>Production of Itaconic Acid </vt:lpstr>
      <vt:lpstr>PowerPoint Presentation</vt:lpstr>
      <vt:lpstr>PowerPoint Presentation</vt:lpstr>
      <vt:lpstr>Biosynthesis Pathway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Itaconic Acid</dc:title>
  <dc:creator>Windows User</dc:creator>
  <cp:lastModifiedBy>Windows User</cp:lastModifiedBy>
  <cp:revision>7</cp:revision>
  <dcterms:created xsi:type="dcterms:W3CDTF">2020-04-12T16:56:47Z</dcterms:created>
  <dcterms:modified xsi:type="dcterms:W3CDTF">2020-04-13T07:47:33Z</dcterms:modified>
</cp:coreProperties>
</file>